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67" r:id="rId3"/>
    <p:sldId id="268" r:id="rId4"/>
    <p:sldId id="278" r:id="rId5"/>
    <p:sldId id="269" r:id="rId6"/>
    <p:sldId id="272" r:id="rId7"/>
    <p:sldId id="276" r:id="rId8"/>
    <p:sldId id="273" r:id="rId9"/>
    <p:sldId id="274" r:id="rId10"/>
    <p:sldId id="258" r:id="rId11"/>
    <p:sldId id="275" r:id="rId12"/>
    <p:sldId id="279" r:id="rId13"/>
    <p:sldId id="280" r:id="rId14"/>
    <p:sldId id="281" r:id="rId15"/>
    <p:sldId id="282" r:id="rId16"/>
    <p:sldId id="283" r:id="rId17"/>
    <p:sldId id="257" r:id="rId18"/>
    <p:sldId id="259" r:id="rId19"/>
    <p:sldId id="260" r:id="rId20"/>
    <p:sldId id="262" r:id="rId21"/>
    <p:sldId id="263" r:id="rId22"/>
    <p:sldId id="264" r:id="rId23"/>
    <p:sldId id="284" r:id="rId24"/>
    <p:sldId id="277" r:id="rId25"/>
  </p:sldIdLst>
  <p:sldSz cx="9144000" cy="5143500" type="screen16x9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7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926661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Картинка: сервера, хостинг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Изменить картинку: показать людей разных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Обмен проектами и коммуникацией с Росмолодежью, картинки меняем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marivakhnina" TargetMode="External"/><Relationship Id="rId2" Type="http://schemas.openxmlformats.org/officeDocument/2006/relationships/hyperlink" Target="https://vk.com/gau_rk_rcpmi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b="1" dirty="0"/>
              <a:t>     АИС «Молодежь России»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433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/>
              <a:t>С целью обеспечения сохранности данных всех пользователей, а также соответствия требованиям ФЗ №242 и №152 о хранении и обработке персональных данных, осуществляется аттестация и сертификация системы.</a:t>
            </a:r>
          </a:p>
          <a:p>
            <a:pPr lvl="0" rtl="0">
              <a:spcBef>
                <a:spcPts val="0"/>
              </a:spcBef>
              <a:buNone/>
            </a:pPr>
            <a:r>
              <a:rPr lang="ru" dirty="0"/>
              <a:t>Размещаться обновленная система будет на специализированном защищенном программно-аппаратном комплексе</a:t>
            </a:r>
            <a:br>
              <a:rPr lang="ru" dirty="0"/>
            </a:br>
            <a:r>
              <a:rPr lang="ru" dirty="0"/>
              <a:t>ФГУП НИИ «Восход».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dirty="0"/>
              <a:t>Работа с персональными данными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175" y="1152475"/>
            <a:ext cx="3098125" cy="228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Шаг №3</a:t>
            </a:r>
            <a:endParaRPr lang="ru-RU" b="1" dirty="0"/>
          </a:p>
        </p:txBody>
      </p:sp>
      <p:pic>
        <p:nvPicPr>
          <p:cNvPr id="4098" name="Picture 2" descr="C:\Users\vma006\Desktop\Безымянный4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926604"/>
            <a:ext cx="627601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9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АВТОРИЗАЦИЯ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635646"/>
            <a:ext cx="62865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178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Личный кабинет</a:t>
            </a:r>
            <a:endParaRPr lang="ru-RU" b="1" dirty="0"/>
          </a:p>
        </p:txBody>
      </p:sp>
      <p:pic>
        <p:nvPicPr>
          <p:cNvPr id="2050" name="Picture 2" descr="C:\Users\vma006\Desktop\Безымянный5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131590"/>
            <a:ext cx="843794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413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Мероприятия</a:t>
            </a:r>
            <a:endParaRPr lang="ru-RU" b="1" dirty="0"/>
          </a:p>
        </p:txBody>
      </p:sp>
      <p:pic>
        <p:nvPicPr>
          <p:cNvPr id="1027" name="Picture 3" descr="C:\Users\vma006\Desktop\Безымянный9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987574"/>
            <a:ext cx="7689824" cy="387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vma006\Desktop\Безымянный8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6877" y="1237542"/>
            <a:ext cx="3672408" cy="362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855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ma006\Desktop\Безымянный10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066" y="483518"/>
            <a:ext cx="849304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 rot="12729002">
            <a:off x="6375780" y="3207919"/>
            <a:ext cx="1218851" cy="628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09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Проектная деятельность</a:t>
            </a:r>
            <a:endParaRPr lang="ru-RU" b="1" dirty="0"/>
          </a:p>
        </p:txBody>
      </p:sp>
      <p:pic>
        <p:nvPicPr>
          <p:cNvPr id="3074" name="Picture 2" descr="C:\Users\vma006\Desktop\Безымянный1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85" y="1030333"/>
            <a:ext cx="8001967" cy="298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 rot="14211848">
            <a:off x="8012938" y="1801615"/>
            <a:ext cx="1218515" cy="450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280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dirty="0"/>
              <a:t>Новый интерфейс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93100" cy="3416400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dirty="0"/>
              <a:t>Система меняется не только внутри, но и снаружи. Для пользователей создаются новые, современные интерфейсы. Своими профилями </a:t>
            </a:r>
            <a:r>
              <a:rPr lang="ru" dirty="0" smtClean="0"/>
              <a:t/>
            </a:r>
            <a:br>
              <a:rPr lang="ru" dirty="0" smtClean="0"/>
            </a:br>
            <a:r>
              <a:rPr lang="ru" dirty="0" smtClean="0"/>
              <a:t>и </a:t>
            </a:r>
            <a:r>
              <a:rPr lang="ru" dirty="0"/>
              <a:t>успехами можно будет делиться </a:t>
            </a:r>
            <a:r>
              <a:rPr lang="ru" dirty="0" smtClean="0"/>
              <a:t/>
            </a:r>
            <a:br>
              <a:rPr lang="ru" dirty="0" smtClean="0"/>
            </a:br>
            <a:r>
              <a:rPr lang="ru" dirty="0" smtClean="0"/>
              <a:t>с </a:t>
            </a:r>
            <a:r>
              <a:rPr lang="ru" dirty="0"/>
              <a:t>друзьями в социальных сетях.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3250" y="445025"/>
            <a:ext cx="2599051" cy="4698469"/>
          </a:xfrm>
          <a:prstGeom prst="rect">
            <a:avLst/>
          </a:prstGeom>
          <a:noFill/>
          <a:ln>
            <a:noFill/>
          </a:ln>
          <a:effectLst>
            <a:outerShdw blurRad="214313" dist="142875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4" name="Shape 9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800" y="1678150"/>
            <a:ext cx="2100001" cy="3465345"/>
          </a:xfrm>
          <a:prstGeom prst="rect">
            <a:avLst/>
          </a:prstGeom>
          <a:noFill/>
          <a:ln>
            <a:noFill/>
          </a:ln>
          <a:effectLst>
            <a:outerShdw blurRad="214313" dist="142875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Возрастные и целевые группы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433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Новые категории пользователей: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itchFamily="2" charset="2"/>
              <a:buChar char="ü"/>
            </a:pPr>
            <a:r>
              <a:rPr lang="ru" dirty="0"/>
              <a:t>молодежь с 14 </a:t>
            </a:r>
            <a:r>
              <a:rPr lang="ru" dirty="0" smtClean="0"/>
              <a:t>лет</a:t>
            </a:r>
            <a:r>
              <a:rPr lang="en-US" dirty="0" smtClean="0"/>
              <a:t> </a:t>
            </a:r>
            <a:endParaRPr lang="ru" dirty="0"/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itchFamily="2" charset="2"/>
              <a:buChar char="ü"/>
            </a:pPr>
            <a:r>
              <a:rPr lang="ru" dirty="0"/>
              <a:t>граждане РФ 30+ лет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SzPts val="1800"/>
              <a:buFont typeface="Wingdings" pitchFamily="2" charset="2"/>
              <a:buChar char="ü"/>
            </a:pPr>
            <a:r>
              <a:rPr lang="ru" dirty="0"/>
              <a:t>иностранные граждане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475" y="1276925"/>
            <a:ext cx="4643176" cy="290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Страница участника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8375" y="1678150"/>
            <a:ext cx="2100001" cy="346534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931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В профиле отражается информация о всех активностях: образовании, карьере, участии в мероприятиях, полученных грантах и т.д.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Участники могут просматривать публичные профили других пользователей и делиться ссылкой на них.</a:t>
            </a: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3250" y="445025"/>
            <a:ext cx="2589749" cy="46984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/>
              <a:t>Зачем нужна система </a:t>
            </a:r>
            <a:br>
              <a:rPr lang="ru-RU" sz="4000" b="1" dirty="0"/>
            </a:br>
            <a:r>
              <a:rPr lang="ru-RU" sz="4000" b="1" dirty="0"/>
              <a:t>«Молодежь России» </a:t>
            </a:r>
            <a:br>
              <a:rPr lang="ru-RU" sz="4000" b="1" dirty="0"/>
            </a:br>
            <a:r>
              <a:rPr lang="ru-RU" sz="4000" b="1" dirty="0"/>
              <a:t>и как она работает?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373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Календарь мероприятий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8375" y="1678151"/>
            <a:ext cx="2100001" cy="3465348"/>
          </a:xfrm>
          <a:prstGeom prst="rect">
            <a:avLst/>
          </a:prstGeom>
          <a:noFill/>
          <a:ln>
            <a:noFill/>
          </a:ln>
          <a:effectLst>
            <a:outerShdw blurRad="214313" dist="142875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107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Font typeface="Wingdings" pitchFamily="2" charset="2"/>
              <a:buChar char="ü"/>
            </a:pPr>
            <a:r>
              <a:rPr lang="ru" dirty="0"/>
              <a:t>Календарь мероприятий становится публичным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Font typeface="Wingdings" pitchFamily="2" charset="2"/>
              <a:buChar char="ü"/>
            </a:pPr>
            <a:r>
              <a:rPr lang="ru" dirty="0"/>
              <a:t>Удобный выбор мероприятий по регионам и направлениям</a:t>
            </a:r>
          </a:p>
          <a:p>
            <a:pPr marL="457200" lvl="0" indent="-342900" rtl="0">
              <a:spcBef>
                <a:spcPts val="0"/>
              </a:spcBef>
              <a:buSzPts val="1800"/>
              <a:buFont typeface="Wingdings" pitchFamily="2" charset="2"/>
              <a:buChar char="ü"/>
            </a:pPr>
            <a:r>
              <a:rPr lang="ru" dirty="0"/>
              <a:t>У каждого мероприятия появляется своя страница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3250" y="445024"/>
            <a:ext cx="2599051" cy="4698471"/>
          </a:xfrm>
          <a:prstGeom prst="rect">
            <a:avLst/>
          </a:prstGeom>
          <a:noFill/>
          <a:ln>
            <a:noFill/>
          </a:ln>
          <a:effectLst>
            <a:outerShdw blurRad="214313" dist="142875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dirty="0"/>
              <a:t>Грантовая поддержка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987574"/>
            <a:ext cx="3771528" cy="264152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177100"/>
            <a:ext cx="50433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AutoNum type="arabicPeriod"/>
            </a:pPr>
            <a:endParaRPr lang="en-US" dirty="0" smtClean="0"/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Font typeface="Wingdings" pitchFamily="2" charset="2"/>
              <a:buChar char="ü"/>
            </a:pPr>
            <a:r>
              <a:rPr lang="ru" dirty="0" smtClean="0"/>
              <a:t>Неограниченная </a:t>
            </a:r>
            <a:r>
              <a:rPr lang="ru" dirty="0"/>
              <a:t>регистрация проектов в личном кабинете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Font typeface="Wingdings" pitchFamily="2" charset="2"/>
              <a:buChar char="ü"/>
            </a:pPr>
            <a:r>
              <a:rPr lang="ru" dirty="0"/>
              <a:t>Подача заявок на конкурс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Font typeface="Wingdings" pitchFamily="2" charset="2"/>
              <a:buChar char="ü"/>
            </a:pPr>
            <a:r>
              <a:rPr lang="ru" dirty="0" smtClean="0"/>
              <a:t>Экспертная </a:t>
            </a:r>
            <a:r>
              <a:rPr lang="ru" dirty="0"/>
              <a:t>оценка проектов </a:t>
            </a:r>
            <a:endParaRPr lang="en-US" dirty="0" smtClean="0"/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SzPts val="1800"/>
              <a:buFont typeface="Wingdings" pitchFamily="2" charset="2"/>
              <a:buChar char="ü"/>
            </a:pPr>
            <a:r>
              <a:rPr lang="ru-RU" dirty="0" smtClean="0"/>
              <a:t>Возможность регистрации региональных </a:t>
            </a:r>
            <a:r>
              <a:rPr lang="ru-RU" dirty="0" err="1" smtClean="0"/>
              <a:t>грантовых</a:t>
            </a:r>
            <a:r>
              <a:rPr lang="ru-RU" dirty="0" smtClean="0"/>
              <a:t> конкурсов</a:t>
            </a:r>
            <a:r>
              <a:rPr lang="en-US" dirty="0" smtClean="0"/>
              <a:t> </a:t>
            </a:r>
            <a:r>
              <a:rPr lang="ru-RU" dirty="0" smtClean="0"/>
              <a:t>(премий)</a:t>
            </a:r>
            <a:endParaRPr lang="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Возможности коммуникаций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433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/>
              <a:t>Взаимодействие между участниками системы: объединение в профессиональные сообщества, формирование проектных офисов. </a:t>
            </a:r>
          </a:p>
          <a:p>
            <a:pPr lvl="0" rtl="0">
              <a:spcBef>
                <a:spcPts val="0"/>
              </a:spcBef>
              <a:buNone/>
            </a:pPr>
            <a:r>
              <a:rPr lang="ru" dirty="0"/>
              <a:t>Организация собственных опросов и исследований, путем публикации их в </a:t>
            </a:r>
            <a:r>
              <a:rPr lang="ru" dirty="0" smtClean="0"/>
              <a:t>АИС</a:t>
            </a:r>
            <a:r>
              <a:rPr lang="en-US" dirty="0" smtClean="0"/>
              <a:t> </a:t>
            </a:r>
            <a:r>
              <a:rPr lang="ru-RU" dirty="0" smtClean="0"/>
              <a:t>«</a:t>
            </a:r>
            <a:r>
              <a:rPr lang="ru-RU" smtClean="0"/>
              <a:t>Молодежь России»</a:t>
            </a:r>
            <a:r>
              <a:rPr lang="ru" smtClean="0"/>
              <a:t> </a:t>
            </a:r>
            <a:r>
              <a:rPr lang="ru"/>
              <a:t>таргетированной отправке по базе участников.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400" y="1170200"/>
            <a:ext cx="3484201" cy="232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 контакты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Республиканский центр поддержки молодежный инициатив</a:t>
            </a:r>
          </a:p>
          <a:p>
            <a:pPr>
              <a:buNone/>
            </a:pPr>
            <a:r>
              <a:rPr lang="ru-RU" dirty="0" smtClean="0"/>
              <a:t>   Группа в социальной  сети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vk.com/gau_rk_rcpmi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Специалист по работе с  молодежью  Вахнина Мария Александровна</a:t>
            </a:r>
          </a:p>
          <a:p>
            <a:pPr>
              <a:buNone/>
            </a:pPr>
            <a:r>
              <a:rPr lang="ru-RU"/>
              <a:t>  </a:t>
            </a:r>
            <a:r>
              <a:rPr lang="ru-RU" smtClean="0"/>
              <a:t> Ссылка </a:t>
            </a:r>
            <a:r>
              <a:rPr lang="ru-RU" dirty="0" smtClean="0"/>
              <a:t>в социальной сети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vk.com/marivakhnina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897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07654"/>
            <a:ext cx="8520600" cy="607800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931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94641" y="1693272"/>
            <a:ext cx="5776907" cy="1141019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eometria" pitchFamily="34" charset="-52"/>
              </a:rPr>
              <a:t>АИС</a:t>
            </a:r>
            <a:r>
              <a:rPr lang="ru-RU" sz="2400" b="1" dirty="0" smtClean="0">
                <a:latin typeface="Geometria" pitchFamily="34" charset="-52"/>
              </a:rPr>
              <a:t> «</a:t>
            </a:r>
            <a:r>
              <a:rPr lang="ru-RU" sz="2400" dirty="0" smtClean="0">
                <a:latin typeface="Geometria" pitchFamily="34" charset="-52"/>
              </a:rPr>
              <a:t>Молодежь</a:t>
            </a:r>
            <a:r>
              <a:rPr lang="ru-RU" sz="2400" b="1" dirty="0" smtClean="0">
                <a:latin typeface="Geometria" pitchFamily="34" charset="-52"/>
              </a:rPr>
              <a:t> </a:t>
            </a:r>
            <a:r>
              <a:rPr lang="ru-RU" sz="2400" dirty="0" smtClean="0">
                <a:latin typeface="Geometria" pitchFamily="34" charset="-52"/>
              </a:rPr>
              <a:t>России</a:t>
            </a:r>
            <a:r>
              <a:rPr lang="ru-RU" sz="2400" b="1" dirty="0" smtClean="0">
                <a:latin typeface="Geometria" pitchFamily="34" charset="-52"/>
              </a:rPr>
              <a:t>» </a:t>
            </a:r>
            <a:endParaRPr lang="ru-RU" sz="2400" b="1" dirty="0">
              <a:latin typeface="Geometria" pitchFamily="34" charset="-5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5253" y="3219822"/>
            <a:ext cx="2392531" cy="123325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Geometria" pitchFamily="34" charset="-52"/>
              </a:rPr>
              <a:t>Региональные</a:t>
            </a:r>
            <a:r>
              <a:rPr lang="ru-RU" i="1" dirty="0" smtClean="0">
                <a:latin typeface="Geometria" pitchFamily="34" charset="-52"/>
              </a:rPr>
              <a:t> </a:t>
            </a:r>
            <a:r>
              <a:rPr lang="ru-RU" dirty="0" smtClean="0">
                <a:latin typeface="Geometria" pitchFamily="34" charset="-52"/>
              </a:rPr>
              <a:t>органы</a:t>
            </a:r>
            <a:r>
              <a:rPr lang="ru-RU" i="1" dirty="0" smtClean="0">
                <a:latin typeface="Geometria" pitchFamily="34" charset="-52"/>
              </a:rPr>
              <a:t> </a:t>
            </a:r>
            <a:r>
              <a:rPr lang="ru-RU" dirty="0" smtClean="0">
                <a:latin typeface="Geometria" pitchFamily="34" charset="-52"/>
              </a:rPr>
              <a:t>исполнительной власти, реализующие государственную молодежную политику</a:t>
            </a:r>
            <a:endParaRPr lang="ru-RU" dirty="0">
              <a:latin typeface="Geometria" pitchFamily="34" charset="-52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2200" y="3213635"/>
            <a:ext cx="2560368" cy="123325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Geometria" pitchFamily="34" charset="-52"/>
              </a:rPr>
              <a:t>Некоммерческие</a:t>
            </a:r>
            <a:r>
              <a:rPr lang="ru-RU" i="1" dirty="0" smtClean="0">
                <a:latin typeface="Geometria" pitchFamily="34" charset="-52"/>
              </a:rPr>
              <a:t> </a:t>
            </a:r>
            <a:r>
              <a:rPr lang="ru-RU" dirty="0" smtClean="0">
                <a:latin typeface="Geometria" pitchFamily="34" charset="-52"/>
              </a:rPr>
              <a:t>организации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9755" y="81959"/>
            <a:ext cx="2304256" cy="1264794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Geometria" pitchFamily="34" charset="-52"/>
              </a:rPr>
              <a:t>Участники</a:t>
            </a:r>
            <a:endParaRPr lang="ru-RU" dirty="0">
              <a:latin typeface="Geometria" pitchFamily="34" charset="-52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28717" y="70337"/>
            <a:ext cx="2500330" cy="121444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Geometria" pitchFamily="34" charset="-52"/>
              </a:rPr>
              <a:t>Федеральные органы государственной власти</a:t>
            </a:r>
            <a:endParaRPr lang="ru-RU" dirty="0">
              <a:latin typeface="Geometria" pitchFamily="34" charset="-52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8599158">
            <a:off x="2012646" y="1381182"/>
            <a:ext cx="484632" cy="31453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2689104">
            <a:off x="6998010" y="1346753"/>
            <a:ext cx="484632" cy="31453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336039">
            <a:off x="1877218" y="2867867"/>
            <a:ext cx="484632" cy="31453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423200">
            <a:off x="6727910" y="2867866"/>
            <a:ext cx="484632" cy="31453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60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7654"/>
            <a:ext cx="8520600" cy="607800"/>
          </a:xfrm>
        </p:spPr>
        <p:txBody>
          <a:bodyPr/>
          <a:lstStyle/>
          <a:p>
            <a:pPr algn="ctr"/>
            <a:r>
              <a:rPr lang="ru-RU" sz="4800" b="1" dirty="0" smtClean="0"/>
              <a:t>Преимущества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86116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20"/>
          <p:cNvSpPr/>
          <p:nvPr/>
        </p:nvSpPr>
        <p:spPr>
          <a:xfrm>
            <a:off x="3143240" y="987574"/>
            <a:ext cx="3071834" cy="2428892"/>
          </a:xfrm>
          <a:prstGeom prst="donut">
            <a:avLst>
              <a:gd name="adj" fmla="val 3638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Donut 21"/>
          <p:cNvSpPr/>
          <p:nvPr/>
        </p:nvSpPr>
        <p:spPr>
          <a:xfrm>
            <a:off x="3491880" y="95550"/>
            <a:ext cx="2000264" cy="714380"/>
          </a:xfrm>
          <a:prstGeom prst="donut">
            <a:avLst>
              <a:gd name="adj" fmla="val 56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Donut 25"/>
          <p:cNvSpPr/>
          <p:nvPr/>
        </p:nvSpPr>
        <p:spPr>
          <a:xfrm>
            <a:off x="1285852" y="1487039"/>
            <a:ext cx="1857388" cy="857256"/>
          </a:xfrm>
          <a:prstGeom prst="donut">
            <a:avLst>
              <a:gd name="adj" fmla="val 563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Donut 25"/>
          <p:cNvSpPr/>
          <p:nvPr/>
        </p:nvSpPr>
        <p:spPr>
          <a:xfrm>
            <a:off x="2411760" y="3351246"/>
            <a:ext cx="1857388" cy="857256"/>
          </a:xfrm>
          <a:prstGeom prst="donut">
            <a:avLst>
              <a:gd name="adj" fmla="val 56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Donut 25"/>
          <p:cNvSpPr/>
          <p:nvPr/>
        </p:nvSpPr>
        <p:spPr>
          <a:xfrm>
            <a:off x="6084167" y="2714952"/>
            <a:ext cx="1857388" cy="857256"/>
          </a:xfrm>
          <a:prstGeom prst="donut">
            <a:avLst>
              <a:gd name="adj" fmla="val 563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Donut 25"/>
          <p:cNvSpPr/>
          <p:nvPr/>
        </p:nvSpPr>
        <p:spPr>
          <a:xfrm>
            <a:off x="6084168" y="1013157"/>
            <a:ext cx="1857388" cy="857256"/>
          </a:xfrm>
          <a:prstGeom prst="donut">
            <a:avLst>
              <a:gd name="adj" fmla="val 56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1344764"/>
            <a:ext cx="179174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777632" y="26807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Geometria" pitchFamily="34" charset="-52"/>
              </a:rPr>
              <a:t>Баллы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Geometria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4748" y="1731001"/>
            <a:ext cx="174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Geometria" pitchFamily="34" charset="-52"/>
              </a:rPr>
              <a:t>E-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Geometria" pitchFamily="34" charset="-52"/>
              </a:rPr>
              <a:t>портфолио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Geometria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62223" y="3558547"/>
            <a:ext cx="1356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Geometria" pitchFamily="34" charset="-52"/>
              </a:rPr>
              <a:t>Единая </a:t>
            </a:r>
            <a:endParaRPr lang="ru-RU" i="1" dirty="0" smtClean="0">
              <a:solidFill>
                <a:schemeClr val="accent1">
                  <a:lumMod val="75000"/>
                </a:schemeClr>
              </a:solidFill>
              <a:latin typeface="Geometria" pitchFamily="34" charset="-52"/>
            </a:endParaRPr>
          </a:p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Geometria" pitchFamily="34" charset="-52"/>
              </a:rPr>
              <a:t>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Geometria" pitchFamily="34" charset="-52"/>
              </a:rPr>
              <a:t>регистрация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67085" y="2989691"/>
            <a:ext cx="15744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Geometria" pitchFamily="34" charset="-52"/>
              </a:rPr>
              <a:t>Обратная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Geometria" pitchFamily="34" charset="-52"/>
              </a:rPr>
              <a:t>связь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82295" y="1287896"/>
            <a:ext cx="861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Geometria" pitchFamily="34" charset="-52"/>
              </a:rPr>
              <a:t>Гранты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34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35758"/>
            <a:ext cx="4476324" cy="607800"/>
          </a:xfrm>
        </p:spPr>
        <p:txBody>
          <a:bodyPr/>
          <a:lstStyle/>
          <a:p>
            <a:pPr algn="ctr"/>
            <a:r>
              <a:rPr lang="en-US" dirty="0"/>
              <a:t>https://ais.fadm.gov.ru/</a:t>
            </a:r>
            <a:endParaRPr lang="ru-RU" dirty="0"/>
          </a:p>
        </p:txBody>
      </p:sp>
      <p:pic>
        <p:nvPicPr>
          <p:cNvPr id="2050" name="Picture 2" descr="C:\Users\vma006\Desktop\Безымянный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841398"/>
            <a:ext cx="5987941" cy="380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455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43558"/>
            <a:ext cx="8520600" cy="607800"/>
          </a:xfrm>
        </p:spPr>
        <p:txBody>
          <a:bodyPr/>
          <a:lstStyle/>
          <a:p>
            <a:pPr algn="ctr"/>
            <a:r>
              <a:rPr lang="ru-RU" sz="4400" b="1" dirty="0"/>
              <a:t>Регистрация в 3 шага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037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ШАГ № 1</a:t>
            </a:r>
            <a:endParaRPr lang="ru-RU" b="1" dirty="0"/>
          </a:p>
        </p:txBody>
      </p:sp>
      <p:pic>
        <p:nvPicPr>
          <p:cNvPr id="3074" name="Picture 2" descr="C:\Users\vma006\Desktop\Безымянный2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37002"/>
            <a:ext cx="3377925" cy="27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1347614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</a:rPr>
              <a:t>Регистрационные данные</a:t>
            </a:r>
          </a:p>
          <a:p>
            <a:endParaRPr lang="ru-RU" sz="18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</a:rPr>
              <a:t> Указывать  свой  контактный    телефон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</a:rPr>
              <a:t> Указывать  актуальную электронную   почту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</a:rPr>
              <a:t>Выбрать  качественную фотографию </a:t>
            </a:r>
            <a:endParaRPr lang="ru-RU" sz="18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ШАГ №2</a:t>
            </a:r>
            <a:endParaRPr lang="ru-RU" b="1" dirty="0"/>
          </a:p>
        </p:txBody>
      </p:sp>
      <p:pic>
        <p:nvPicPr>
          <p:cNvPr id="4" name="Picture 3" descr="C:\Users\vma006\Desktop\Безымянный3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203598"/>
            <a:ext cx="4896544" cy="349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3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3756</TotalTime>
  <Words>336</Words>
  <Application>Microsoft Office PowerPoint</Application>
  <PresentationFormat>Экран (16:9)</PresentationFormat>
  <Paragraphs>63</Paragraphs>
  <Slides>24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Geometric</vt:lpstr>
      <vt:lpstr>     АИС «Молодежь России»</vt:lpstr>
      <vt:lpstr>Зачем нужна система  «Молодежь России»  и как она работает? </vt:lpstr>
      <vt:lpstr>Презентация PowerPoint</vt:lpstr>
      <vt:lpstr>Преимущества</vt:lpstr>
      <vt:lpstr>Презентация PowerPoint</vt:lpstr>
      <vt:lpstr>https://ais.fadm.gov.ru/</vt:lpstr>
      <vt:lpstr>Регистрация в 3 шага </vt:lpstr>
      <vt:lpstr>ШАГ № 1</vt:lpstr>
      <vt:lpstr>ШАГ №2</vt:lpstr>
      <vt:lpstr>Работа с персональными данными</vt:lpstr>
      <vt:lpstr>Шаг №3</vt:lpstr>
      <vt:lpstr>АВТОРИЗАЦИЯ</vt:lpstr>
      <vt:lpstr>Личный кабинет</vt:lpstr>
      <vt:lpstr>Мероприятия</vt:lpstr>
      <vt:lpstr>Презентация PowerPoint</vt:lpstr>
      <vt:lpstr>Проектная деятельность</vt:lpstr>
      <vt:lpstr>Новый интерфейс</vt:lpstr>
      <vt:lpstr>Возрастные и целевые группы</vt:lpstr>
      <vt:lpstr>Страница участника</vt:lpstr>
      <vt:lpstr>Календарь мероприятий</vt:lpstr>
      <vt:lpstr>Грантовая поддержка</vt:lpstr>
      <vt:lpstr>Возможности коммуникаций</vt:lpstr>
      <vt:lpstr>Наши  контакты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АИС «Молодежь России»</dc:title>
  <dc:creator>Косарева Юлия Александровна</dc:creator>
  <cp:lastModifiedBy>User</cp:lastModifiedBy>
  <cp:revision>40</cp:revision>
  <dcterms:modified xsi:type="dcterms:W3CDTF">2019-01-19T09:58:49Z</dcterms:modified>
</cp:coreProperties>
</file>